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20"/>
  </p:notesMasterIdLst>
  <p:sldIdLst>
    <p:sldId id="256" r:id="rId2"/>
    <p:sldId id="269" r:id="rId3"/>
    <p:sldId id="270" r:id="rId4"/>
    <p:sldId id="257" r:id="rId5"/>
    <p:sldId id="273" r:id="rId6"/>
    <p:sldId id="271" r:id="rId7"/>
    <p:sldId id="274" r:id="rId8"/>
    <p:sldId id="275" r:id="rId9"/>
    <p:sldId id="276" r:id="rId10"/>
    <p:sldId id="258" r:id="rId11"/>
    <p:sldId id="263" r:id="rId12"/>
    <p:sldId id="264" r:id="rId13"/>
    <p:sldId id="265" r:id="rId14"/>
    <p:sldId id="266" r:id="rId15"/>
    <p:sldId id="267" r:id="rId16"/>
    <p:sldId id="268" r:id="rId17"/>
    <p:sldId id="277" r:id="rId18"/>
    <p:sldId id="278" r:id="rId1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4058B1-D915-48E7-8C63-3ADCB78728EB}" v="1428" dt="2022-09-27T21:59:12.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D5B17-CB4B-4601-B062-B96203D67804}" type="datetimeFigureOut">
              <a:t>27/09/2022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4F558-4936-4E83-8A09-9E65E638850E}" type="slidenum">
              <a:t>‹#›</a:t>
            </a:fld>
            <a:endParaRPr lang="en-GB"/>
          </a:p>
        </p:txBody>
      </p:sp>
    </p:spTree>
    <p:extLst>
      <p:ext uri="{BB962C8B-B14F-4D97-AF65-F5344CB8AC3E}">
        <p14:creationId xmlns:p14="http://schemas.microsoft.com/office/powerpoint/2010/main" val="2955427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Message: We have stories and poems and songs related to mothers love but rarely do we see something along the lines of fathers love. This was a breath of fresh air as it captured the subtle nature of fatherly affection. And doing it visually is a job well done.</a:t>
            </a:r>
          </a:p>
        </p:txBody>
      </p:sp>
      <p:sp>
        <p:nvSpPr>
          <p:cNvPr id="4" name="Slide Number Placeholder 3"/>
          <p:cNvSpPr>
            <a:spLocks noGrp="1"/>
          </p:cNvSpPr>
          <p:nvPr>
            <p:ph type="sldNum" sz="quarter" idx="5"/>
          </p:nvPr>
        </p:nvSpPr>
        <p:spPr/>
        <p:txBody>
          <a:bodyPr/>
          <a:lstStyle/>
          <a:p>
            <a:fld id="{0934F558-4936-4E83-8A09-9E65E638850E}" type="slidenum">
              <a:t>3</a:t>
            </a:fld>
            <a:endParaRPr lang="en-GB"/>
          </a:p>
        </p:txBody>
      </p:sp>
    </p:spTree>
    <p:extLst>
      <p:ext uri="{BB962C8B-B14F-4D97-AF65-F5344CB8AC3E}">
        <p14:creationId xmlns:p14="http://schemas.microsoft.com/office/powerpoint/2010/main" val="29154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We get to know that that the main character knows how to properly pack luggage as he explains the simplistic yet tricky art form. He gets ready to go somewhere.</a:t>
            </a:r>
          </a:p>
          <a:p>
            <a:r>
              <a:rPr lang="en-US" dirty="0">
                <a:cs typeface="Calibri"/>
              </a:rPr>
              <a:t>We don’t know as to why is he packing and where is he going with the luggage. And we are interested in finding out.</a:t>
            </a:r>
          </a:p>
          <a:p>
            <a:endParaRPr lang="en-US" dirty="0">
              <a:cs typeface="Calibri"/>
            </a:endParaRPr>
          </a:p>
          <a:p>
            <a:r>
              <a:rPr lang="en-US" dirty="0">
                <a:cs typeface="Calibri"/>
              </a:rPr>
              <a:t>2. The first turning point or a significant plot point occurs when he </a:t>
            </a:r>
            <a:r>
              <a:rPr lang="en-US" dirty="0" err="1">
                <a:cs typeface="Calibri"/>
              </a:rPr>
              <a:t>reminices</a:t>
            </a:r>
            <a:r>
              <a:rPr lang="en-US" dirty="0">
                <a:cs typeface="Calibri"/>
              </a:rPr>
              <a:t> about the time his father taught him to pack </a:t>
            </a:r>
            <a:r>
              <a:rPr lang="en-US" dirty="0" err="1">
                <a:cs typeface="Calibri"/>
              </a:rPr>
              <a:t>luugage</a:t>
            </a:r>
            <a:r>
              <a:rPr lang="en-US" dirty="0">
                <a:cs typeface="Calibri"/>
              </a:rPr>
              <a:t> properly and how he used to feel immense satisfaction on getting approval from his dad. We get to know that this is how he bonded with his dad who was not present in the characters life very often. The climax happens when we see that he is attending his father's funeral. More appropriately when he says that he feels terrible about his fathers death. This is the most emotional moment of the second act.</a:t>
            </a:r>
          </a:p>
          <a:p>
            <a:endParaRPr lang="en-US" dirty="0">
              <a:cs typeface="Calibri"/>
            </a:endParaRPr>
          </a:p>
          <a:p>
            <a:r>
              <a:rPr lang="en-US" dirty="0">
                <a:cs typeface="Calibri"/>
              </a:rPr>
              <a:t>3. We see that the character is looking at the coffin and thinking "Look at all that wasted space". This can be </a:t>
            </a:r>
            <a:r>
              <a:rPr lang="en-US" dirty="0" err="1">
                <a:cs typeface="Calibri"/>
              </a:rPr>
              <a:t>intepreted</a:t>
            </a:r>
            <a:r>
              <a:rPr lang="en-US" dirty="0">
                <a:cs typeface="Calibri"/>
              </a:rPr>
              <a:t> like he is missing his father and luggage terminology is the only way he can express his grief.</a:t>
            </a:r>
          </a:p>
          <a:p>
            <a:endParaRPr lang="en-US" dirty="0">
              <a:cs typeface="Calibri"/>
            </a:endParaRPr>
          </a:p>
        </p:txBody>
      </p:sp>
      <p:sp>
        <p:nvSpPr>
          <p:cNvPr id="4" name="Slide Number Placeholder 3"/>
          <p:cNvSpPr>
            <a:spLocks noGrp="1"/>
          </p:cNvSpPr>
          <p:nvPr>
            <p:ph type="sldNum" sz="quarter" idx="5"/>
          </p:nvPr>
        </p:nvSpPr>
        <p:spPr/>
        <p:txBody>
          <a:bodyPr/>
          <a:lstStyle/>
          <a:p>
            <a:fld id="{0934F558-4936-4E83-8A09-9E65E638850E}" type="slidenum">
              <a:t>2</a:t>
            </a:fld>
            <a:endParaRPr lang="en-GB"/>
          </a:p>
        </p:txBody>
      </p:sp>
    </p:spTree>
    <p:extLst>
      <p:ext uri="{BB962C8B-B14F-4D97-AF65-F5344CB8AC3E}">
        <p14:creationId xmlns:p14="http://schemas.microsoft.com/office/powerpoint/2010/main" val="3170017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9/27/2022</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4032282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25970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46168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13648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27181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822826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64625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91991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4682385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3696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9/27/2022</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60042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9/27/2022</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299595508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6F4257-8A8B-4687-A362-2FB0FD59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84728" y="1597961"/>
            <a:ext cx="3231633" cy="3162300"/>
          </a:xfrm>
        </p:spPr>
        <p:txBody>
          <a:bodyPr>
            <a:normAutofit/>
          </a:bodyPr>
          <a:lstStyle/>
          <a:p>
            <a:r>
              <a:rPr lang="en-GB" dirty="0">
                <a:cs typeface="Calibri Light"/>
              </a:rPr>
              <a:t>Negative Space</a:t>
            </a:r>
            <a:endParaRPr lang="en-GB" dirty="0"/>
          </a:p>
        </p:txBody>
      </p:sp>
      <p:sp>
        <p:nvSpPr>
          <p:cNvPr id="3" name="Subtitle 2"/>
          <p:cNvSpPr>
            <a:spLocks noGrp="1"/>
          </p:cNvSpPr>
          <p:nvPr>
            <p:ph type="subTitle" idx="1"/>
          </p:nvPr>
        </p:nvSpPr>
        <p:spPr>
          <a:xfrm>
            <a:off x="1084728" y="4902489"/>
            <a:ext cx="3231633" cy="985075"/>
          </a:xfrm>
        </p:spPr>
        <p:txBody>
          <a:bodyPr vert="horz" lIns="91440" tIns="45720" rIns="91440" bIns="45720" rtlCol="0">
            <a:normAutofit/>
          </a:bodyPr>
          <a:lstStyle/>
          <a:p>
            <a:r>
              <a:rPr lang="en-GB" dirty="0">
                <a:cs typeface="Calibri"/>
              </a:rPr>
              <a:t>Animation Critique</a:t>
            </a:r>
            <a:endParaRPr lang="en-GB" dirty="0"/>
          </a:p>
        </p:txBody>
      </p:sp>
      <p:sp>
        <p:nvSpPr>
          <p:cNvPr id="11" name="Rectangle 10">
            <a:extLst>
              <a:ext uri="{FF2B5EF4-FFF2-40B4-BE49-F238E27FC236}">
                <a16:creationId xmlns:a16="http://schemas.microsoft.com/office/drawing/2014/main" id="{875B7E46-FCBF-464B-8083-9AF1A059E1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5672" y="-1263"/>
            <a:ext cx="3484819" cy="343026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79A868-152F-4392-8D0D-C56B1C229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5672" y="3429000"/>
            <a:ext cx="348387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34">
            <a:extLst>
              <a:ext uri="{FF2B5EF4-FFF2-40B4-BE49-F238E27FC236}">
                <a16:creationId xmlns:a16="http://schemas.microsoft.com/office/drawing/2014/main" id="{613F7046-4879-4110-98EC-7B7416E5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43582" y="3407228"/>
            <a:ext cx="3428999" cy="348481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E14A411-88B5-46A6-AD90-72073BCB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225"/>
            <a:ext cx="3482163" cy="3430264"/>
          </a:xfrm>
          <a:custGeom>
            <a:avLst/>
            <a:gdLst>
              <a:gd name="connsiteX0" fmla="*/ 3478283 w 3482163"/>
              <a:gd name="connsiteY0" fmla="*/ 0 h 3430264"/>
              <a:gd name="connsiteX1" fmla="*/ 3482163 w 3482163"/>
              <a:gd name="connsiteY1" fmla="*/ 0 h 3430264"/>
              <a:gd name="connsiteX2" fmla="*/ 3482163 w 3482163"/>
              <a:gd name="connsiteY2" fmla="*/ 3430264 h 3430264"/>
              <a:gd name="connsiteX3" fmla="*/ 0 w 3482163"/>
              <a:gd name="connsiteY3" fmla="*/ 3430264 h 3430264"/>
              <a:gd name="connsiteX4" fmla="*/ 0 w 3482163"/>
              <a:gd name="connsiteY4" fmla="*/ 3426283 h 3430264"/>
              <a:gd name="connsiteX5" fmla="*/ 335407 w 3482163"/>
              <a:gd name="connsiteY5" fmla="*/ 3410137 h 3430264"/>
              <a:gd name="connsiteX6" fmla="*/ 3473897 w 3482163"/>
              <a:gd name="connsiteY6" fmla="*/ 170675 h 343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2163" h="3430264">
                <a:moveTo>
                  <a:pt x="3478283" y="0"/>
                </a:moveTo>
                <a:lnTo>
                  <a:pt x="3482163" y="0"/>
                </a:lnTo>
                <a:lnTo>
                  <a:pt x="3482163" y="3430264"/>
                </a:lnTo>
                <a:lnTo>
                  <a:pt x="0" y="3430264"/>
                </a:lnTo>
                <a:lnTo>
                  <a:pt x="0" y="3426283"/>
                </a:lnTo>
                <a:lnTo>
                  <a:pt x="335407" y="3410137"/>
                </a:lnTo>
                <a:cubicBezTo>
                  <a:pt x="2041201" y="3245035"/>
                  <a:pt x="3386298" y="1871077"/>
                  <a:pt x="3473897" y="17067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3">
            <a:extLst>
              <a:ext uri="{FF2B5EF4-FFF2-40B4-BE49-F238E27FC236}">
                <a16:creationId xmlns:a16="http://schemas.microsoft.com/office/drawing/2014/main" id="{C65C0497-E27C-7632-BAC3-958318BD7F7C}"/>
              </a:ext>
            </a:extLst>
          </p:cNvPr>
          <p:cNvPicPr>
            <a:picLocks noChangeAspect="1"/>
          </p:cNvPicPr>
          <p:nvPr/>
        </p:nvPicPr>
        <p:blipFill rotWithShape="1">
          <a:blip r:embed="rId2"/>
          <a:srcRect l="16840" r="32240" b="11"/>
          <a:stretch/>
        </p:blipFill>
        <p:spPr>
          <a:xfrm>
            <a:off x="8699542" y="2"/>
            <a:ext cx="3492458" cy="6858001"/>
          </a:xfrm>
          <a:custGeom>
            <a:avLst/>
            <a:gdLst/>
            <a:ahLst/>
            <a:cxnLst/>
            <a:rect l="l" t="t" r="r" b="b"/>
            <a:pathLst>
              <a:path w="3492458" h="6858001">
                <a:moveTo>
                  <a:pt x="0" y="0"/>
                </a:moveTo>
                <a:lnTo>
                  <a:pt x="3492458" y="0"/>
                </a:lnTo>
                <a:lnTo>
                  <a:pt x="3492458" y="3430264"/>
                </a:lnTo>
                <a:lnTo>
                  <a:pt x="3488603" y="3430264"/>
                </a:lnTo>
                <a:lnTo>
                  <a:pt x="3484192" y="3601898"/>
                </a:lnTo>
                <a:cubicBezTo>
                  <a:pt x="3390753" y="5415660"/>
                  <a:pt x="1866561" y="6858001"/>
                  <a:pt x="0" y="6858001"/>
                </a:cubicBezTo>
                <a:lnTo>
                  <a:pt x="0" y="3430264"/>
                </a:lnTo>
                <a:lnTo>
                  <a:pt x="0" y="3425249"/>
                </a:lnTo>
                <a:close/>
              </a:path>
            </a:pathLst>
          </a:cu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6B6E0-C153-0D35-770E-B7D3849805DC}"/>
              </a:ext>
            </a:extLst>
          </p:cNvPr>
          <p:cNvSpPr>
            <a:spLocks noGrp="1"/>
          </p:cNvSpPr>
          <p:nvPr>
            <p:ph type="title"/>
          </p:nvPr>
        </p:nvSpPr>
        <p:spPr>
          <a:xfrm>
            <a:off x="1077362" y="720434"/>
            <a:ext cx="9950103" cy="946660"/>
          </a:xfrm>
        </p:spPr>
        <p:txBody>
          <a:bodyPr>
            <a:normAutofit/>
          </a:bodyPr>
          <a:lstStyle/>
          <a:p>
            <a:r>
              <a:rPr lang="en-GB" sz="3600" dirty="0"/>
              <a:t>Review</a:t>
            </a:r>
          </a:p>
        </p:txBody>
      </p:sp>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t>Beautiful imagination of a poem into a visual form</a:t>
            </a:r>
            <a:endParaRPr lang="en-US" sz="3200"/>
          </a:p>
          <a:p>
            <a:endParaRPr lang="en-GB" dirty="0"/>
          </a:p>
          <a:p>
            <a:endParaRPr lang="en-GB" dirty="0"/>
          </a:p>
        </p:txBody>
      </p:sp>
      <p:pic>
        <p:nvPicPr>
          <p:cNvPr id="4" name="Picture 4" descr="A picture containing text, case, accessory&#10;&#10;Description automatically generated">
            <a:extLst>
              <a:ext uri="{FF2B5EF4-FFF2-40B4-BE49-F238E27FC236}">
                <a16:creationId xmlns:a16="http://schemas.microsoft.com/office/drawing/2014/main" id="{7DA539D5-7D72-94F0-80CC-7A27D7175AF3}"/>
              </a:ext>
            </a:extLst>
          </p:cNvPr>
          <p:cNvPicPr>
            <a:picLocks noChangeAspect="1"/>
          </p:cNvPicPr>
          <p:nvPr/>
        </p:nvPicPr>
        <p:blipFill>
          <a:blip r:embed="rId2"/>
          <a:stretch>
            <a:fillRect/>
          </a:stretch>
        </p:blipFill>
        <p:spPr>
          <a:xfrm>
            <a:off x="3257910" y="2800105"/>
            <a:ext cx="5676181" cy="2839298"/>
          </a:xfrm>
          <a:prstGeom prst="rect">
            <a:avLst/>
          </a:prstGeom>
        </p:spPr>
      </p:pic>
    </p:spTree>
    <p:extLst>
      <p:ext uri="{BB962C8B-B14F-4D97-AF65-F5344CB8AC3E}">
        <p14:creationId xmlns:p14="http://schemas.microsoft.com/office/powerpoint/2010/main" val="1628670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t>Excellent use of visual metaphors</a:t>
            </a:r>
            <a:endParaRPr lang="en-US" sz="3200" dirty="0"/>
          </a:p>
          <a:p>
            <a:endParaRPr lang="en-GB" dirty="0"/>
          </a:p>
          <a:p>
            <a:endParaRPr lang="en-GB" dirty="0"/>
          </a:p>
        </p:txBody>
      </p:sp>
      <p:pic>
        <p:nvPicPr>
          <p:cNvPr id="8" name="Picture 4" descr="A picture containing indoor, floor, bag, clothes&#10;&#10;Description automatically generated">
            <a:extLst>
              <a:ext uri="{FF2B5EF4-FFF2-40B4-BE49-F238E27FC236}">
                <a16:creationId xmlns:a16="http://schemas.microsoft.com/office/drawing/2014/main" id="{0D66E529-11BE-DB51-F9C4-299EA428FC3A}"/>
              </a:ext>
            </a:extLst>
          </p:cNvPr>
          <p:cNvPicPr>
            <a:picLocks noChangeAspect="1"/>
          </p:cNvPicPr>
          <p:nvPr/>
        </p:nvPicPr>
        <p:blipFill>
          <a:blip r:embed="rId2"/>
          <a:stretch>
            <a:fillRect/>
          </a:stretch>
        </p:blipFill>
        <p:spPr>
          <a:xfrm>
            <a:off x="3257909" y="2906633"/>
            <a:ext cx="5676181" cy="2827526"/>
          </a:xfrm>
          <a:prstGeom prst="rect">
            <a:avLst/>
          </a:prstGeom>
        </p:spPr>
      </p:pic>
    </p:spTree>
    <p:extLst>
      <p:ext uri="{BB962C8B-B14F-4D97-AF65-F5344CB8AC3E}">
        <p14:creationId xmlns:p14="http://schemas.microsoft.com/office/powerpoint/2010/main" val="321019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t>Excellent use of visual metaphors</a:t>
            </a:r>
            <a:endParaRPr lang="en-US" sz="3200" dirty="0"/>
          </a:p>
          <a:p>
            <a:endParaRPr lang="en-GB" dirty="0"/>
          </a:p>
          <a:p>
            <a:endParaRPr lang="en-GB" dirty="0"/>
          </a:p>
        </p:txBody>
      </p:sp>
      <p:pic>
        <p:nvPicPr>
          <p:cNvPr id="8" name="Picture 4" descr="A picture containing indoor, floor, bag, clothes&#10;&#10;Description automatically generated">
            <a:extLst>
              <a:ext uri="{FF2B5EF4-FFF2-40B4-BE49-F238E27FC236}">
                <a16:creationId xmlns:a16="http://schemas.microsoft.com/office/drawing/2014/main" id="{0D66E529-11BE-DB51-F9C4-299EA428FC3A}"/>
              </a:ext>
            </a:extLst>
          </p:cNvPr>
          <p:cNvPicPr>
            <a:picLocks noChangeAspect="1"/>
          </p:cNvPicPr>
          <p:nvPr/>
        </p:nvPicPr>
        <p:blipFill>
          <a:blip r:embed="rId2"/>
          <a:stretch>
            <a:fillRect/>
          </a:stretch>
        </p:blipFill>
        <p:spPr>
          <a:xfrm>
            <a:off x="3257909" y="2583752"/>
            <a:ext cx="5676181" cy="2827526"/>
          </a:xfrm>
          <a:prstGeom prst="rect">
            <a:avLst/>
          </a:prstGeom>
        </p:spPr>
      </p:pic>
    </p:spTree>
    <p:extLst>
      <p:ext uri="{BB962C8B-B14F-4D97-AF65-F5344CB8AC3E}">
        <p14:creationId xmlns:p14="http://schemas.microsoft.com/office/powerpoint/2010/main" val="127231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ea typeface="+mn-lt"/>
                <a:cs typeface="+mn-lt"/>
              </a:rPr>
              <a:t>Spot on sound design of objects, characters and environments</a:t>
            </a:r>
            <a:endParaRPr lang="en-US" sz="3200" dirty="0"/>
          </a:p>
          <a:p>
            <a:endParaRPr lang="en-GB" dirty="0"/>
          </a:p>
          <a:p>
            <a:endParaRPr lang="en-GB" dirty="0"/>
          </a:p>
        </p:txBody>
      </p:sp>
      <p:pic>
        <p:nvPicPr>
          <p:cNvPr id="2" name="Picture 3" descr="A screenshot of a video game&#10;&#10;Description automatically generated">
            <a:extLst>
              <a:ext uri="{FF2B5EF4-FFF2-40B4-BE49-F238E27FC236}">
                <a16:creationId xmlns:a16="http://schemas.microsoft.com/office/drawing/2014/main" id="{B46AEEA2-32BA-97F8-71C7-02428EFFB88F}"/>
              </a:ext>
            </a:extLst>
          </p:cNvPr>
          <p:cNvPicPr>
            <a:picLocks noChangeAspect="1"/>
          </p:cNvPicPr>
          <p:nvPr/>
        </p:nvPicPr>
        <p:blipFill>
          <a:blip r:embed="rId2"/>
          <a:stretch>
            <a:fillRect/>
          </a:stretch>
        </p:blipFill>
        <p:spPr>
          <a:xfrm>
            <a:off x="3257909" y="3094119"/>
            <a:ext cx="5676181" cy="2842937"/>
          </a:xfrm>
          <a:prstGeom prst="rect">
            <a:avLst/>
          </a:prstGeom>
        </p:spPr>
      </p:pic>
    </p:spTree>
    <p:extLst>
      <p:ext uri="{BB962C8B-B14F-4D97-AF65-F5344CB8AC3E}">
        <p14:creationId xmlns:p14="http://schemas.microsoft.com/office/powerpoint/2010/main" val="894568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ea typeface="+mn-lt"/>
                <a:cs typeface="+mn-lt"/>
              </a:rPr>
              <a:t>Phenomenal Staging</a:t>
            </a:r>
            <a:endParaRPr lang="en-US" sz="3200" dirty="0"/>
          </a:p>
          <a:p>
            <a:endParaRPr lang="en-GB" dirty="0"/>
          </a:p>
          <a:p>
            <a:endParaRPr lang="en-GB" dirty="0"/>
          </a:p>
        </p:txBody>
      </p:sp>
      <p:pic>
        <p:nvPicPr>
          <p:cNvPr id="4" name="Picture 4" descr="A picture containing indoor, floor, wall, room&#10;&#10;Description automatically generated">
            <a:extLst>
              <a:ext uri="{FF2B5EF4-FFF2-40B4-BE49-F238E27FC236}">
                <a16:creationId xmlns:a16="http://schemas.microsoft.com/office/drawing/2014/main" id="{CA71ECC9-4F6E-C01C-00F8-8FEDBFED1DFD}"/>
              </a:ext>
            </a:extLst>
          </p:cNvPr>
          <p:cNvPicPr>
            <a:picLocks noChangeAspect="1"/>
          </p:cNvPicPr>
          <p:nvPr/>
        </p:nvPicPr>
        <p:blipFill>
          <a:blip r:embed="rId2"/>
          <a:stretch>
            <a:fillRect/>
          </a:stretch>
        </p:blipFill>
        <p:spPr>
          <a:xfrm>
            <a:off x="3226231" y="2574332"/>
            <a:ext cx="5662047" cy="2820047"/>
          </a:xfrm>
          <a:prstGeom prst="rect">
            <a:avLst/>
          </a:prstGeom>
        </p:spPr>
      </p:pic>
    </p:spTree>
    <p:extLst>
      <p:ext uri="{BB962C8B-B14F-4D97-AF65-F5344CB8AC3E}">
        <p14:creationId xmlns:p14="http://schemas.microsoft.com/office/powerpoint/2010/main" val="47204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95F82B-D536-C403-1FAB-E431CC1A09A0}"/>
              </a:ext>
            </a:extLst>
          </p:cNvPr>
          <p:cNvSpPr>
            <a:spLocks noGrp="1"/>
          </p:cNvSpPr>
          <p:nvPr>
            <p:ph idx="1"/>
          </p:nvPr>
        </p:nvSpPr>
        <p:spPr>
          <a:xfrm>
            <a:off x="1077362" y="1665316"/>
            <a:ext cx="9950103" cy="4275514"/>
          </a:xfrm>
        </p:spPr>
        <p:txBody>
          <a:bodyPr vert="horz" lIns="91440" tIns="45720" rIns="91440" bIns="45720" rtlCol="0" anchor="t">
            <a:normAutofit/>
          </a:bodyPr>
          <a:lstStyle/>
          <a:p>
            <a:pPr algn="ctr"/>
            <a:r>
              <a:rPr lang="en-GB" sz="3200" dirty="0">
                <a:ea typeface="+mn-lt"/>
                <a:cs typeface="+mn-lt"/>
              </a:rPr>
              <a:t>Underwhelming Appeal of the Characters</a:t>
            </a:r>
            <a:endParaRPr lang="en-GB" sz="3200" dirty="0"/>
          </a:p>
          <a:p>
            <a:endParaRPr lang="en-GB" dirty="0"/>
          </a:p>
          <a:p>
            <a:endParaRPr lang="en-GB" dirty="0"/>
          </a:p>
        </p:txBody>
      </p:sp>
      <p:pic>
        <p:nvPicPr>
          <p:cNvPr id="2" name="Picture 4">
            <a:extLst>
              <a:ext uri="{FF2B5EF4-FFF2-40B4-BE49-F238E27FC236}">
                <a16:creationId xmlns:a16="http://schemas.microsoft.com/office/drawing/2014/main" id="{0284B28C-4BA8-47E7-626A-D25D6629EF90}"/>
              </a:ext>
            </a:extLst>
          </p:cNvPr>
          <p:cNvPicPr>
            <a:picLocks noChangeAspect="1"/>
          </p:cNvPicPr>
          <p:nvPr/>
        </p:nvPicPr>
        <p:blipFill>
          <a:blip r:embed="rId2"/>
          <a:stretch>
            <a:fillRect/>
          </a:stretch>
        </p:blipFill>
        <p:spPr>
          <a:xfrm>
            <a:off x="3214777" y="2843842"/>
            <a:ext cx="5676181" cy="2838090"/>
          </a:xfrm>
          <a:prstGeom prst="rect">
            <a:avLst/>
          </a:prstGeom>
        </p:spPr>
      </p:pic>
    </p:spTree>
    <p:extLst>
      <p:ext uri="{BB962C8B-B14F-4D97-AF65-F5344CB8AC3E}">
        <p14:creationId xmlns:p14="http://schemas.microsoft.com/office/powerpoint/2010/main" val="303603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5 Points 3">
            <a:extLst>
              <a:ext uri="{FF2B5EF4-FFF2-40B4-BE49-F238E27FC236}">
                <a16:creationId xmlns:a16="http://schemas.microsoft.com/office/drawing/2014/main" id="{0D2ADA9A-7B19-628D-9958-34CC50D76350}"/>
              </a:ext>
            </a:extLst>
          </p:cNvPr>
          <p:cNvSpPr/>
          <p:nvPr/>
        </p:nvSpPr>
        <p:spPr>
          <a:xfrm>
            <a:off x="4052904" y="2274376"/>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 name="Star: 5 Points 4">
            <a:extLst>
              <a:ext uri="{FF2B5EF4-FFF2-40B4-BE49-F238E27FC236}">
                <a16:creationId xmlns:a16="http://schemas.microsoft.com/office/drawing/2014/main" id="{1C37B13D-5D49-CA25-0477-CF9B1CB8048C}"/>
              </a:ext>
            </a:extLst>
          </p:cNvPr>
          <p:cNvSpPr/>
          <p:nvPr/>
        </p:nvSpPr>
        <p:spPr>
          <a:xfrm>
            <a:off x="1163055" y="2274375"/>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Star: 5 Points 5">
            <a:extLst>
              <a:ext uri="{FF2B5EF4-FFF2-40B4-BE49-F238E27FC236}">
                <a16:creationId xmlns:a16="http://schemas.microsoft.com/office/drawing/2014/main" id="{E1A9287F-DDCC-6AA3-C617-BCF8B1E12B74}"/>
              </a:ext>
            </a:extLst>
          </p:cNvPr>
          <p:cNvSpPr/>
          <p:nvPr/>
        </p:nvSpPr>
        <p:spPr>
          <a:xfrm>
            <a:off x="2126338" y="2274376"/>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 name="Star: 5 Points 7">
            <a:extLst>
              <a:ext uri="{FF2B5EF4-FFF2-40B4-BE49-F238E27FC236}">
                <a16:creationId xmlns:a16="http://schemas.microsoft.com/office/drawing/2014/main" id="{5FFA45A9-D92E-A9C1-E0E0-6C2D46BCFF2B}"/>
              </a:ext>
            </a:extLst>
          </p:cNvPr>
          <p:cNvSpPr/>
          <p:nvPr/>
        </p:nvSpPr>
        <p:spPr>
          <a:xfrm>
            <a:off x="3089621" y="2274376"/>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Star: 5 Points 13">
            <a:extLst>
              <a:ext uri="{FF2B5EF4-FFF2-40B4-BE49-F238E27FC236}">
                <a16:creationId xmlns:a16="http://schemas.microsoft.com/office/drawing/2014/main" id="{589F39DC-8765-5021-DD4E-DE365D4128B7}"/>
              </a:ext>
            </a:extLst>
          </p:cNvPr>
          <p:cNvSpPr/>
          <p:nvPr/>
        </p:nvSpPr>
        <p:spPr>
          <a:xfrm>
            <a:off x="5016188" y="2274376"/>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5" name="Star: 5 Points 14">
            <a:extLst>
              <a:ext uri="{FF2B5EF4-FFF2-40B4-BE49-F238E27FC236}">
                <a16:creationId xmlns:a16="http://schemas.microsoft.com/office/drawing/2014/main" id="{589F39DC-8765-5021-DD4E-DE365D4128B7}"/>
              </a:ext>
            </a:extLst>
          </p:cNvPr>
          <p:cNvSpPr/>
          <p:nvPr/>
        </p:nvSpPr>
        <p:spPr>
          <a:xfrm>
            <a:off x="5978572" y="2273477"/>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6" name="Star: 5 Points 15">
            <a:extLst>
              <a:ext uri="{FF2B5EF4-FFF2-40B4-BE49-F238E27FC236}">
                <a16:creationId xmlns:a16="http://schemas.microsoft.com/office/drawing/2014/main" id="{589F39DC-8765-5021-DD4E-DE365D4128B7}"/>
              </a:ext>
            </a:extLst>
          </p:cNvPr>
          <p:cNvSpPr/>
          <p:nvPr/>
        </p:nvSpPr>
        <p:spPr>
          <a:xfrm>
            <a:off x="6940956" y="2272579"/>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7" name="Star: 5 Points 16">
            <a:extLst>
              <a:ext uri="{FF2B5EF4-FFF2-40B4-BE49-F238E27FC236}">
                <a16:creationId xmlns:a16="http://schemas.microsoft.com/office/drawing/2014/main" id="{589F39DC-8765-5021-DD4E-DE365D4128B7}"/>
              </a:ext>
            </a:extLst>
          </p:cNvPr>
          <p:cNvSpPr/>
          <p:nvPr/>
        </p:nvSpPr>
        <p:spPr>
          <a:xfrm>
            <a:off x="7917718" y="2271680"/>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8" name="Star: 5 Points 17">
            <a:extLst>
              <a:ext uri="{FF2B5EF4-FFF2-40B4-BE49-F238E27FC236}">
                <a16:creationId xmlns:a16="http://schemas.microsoft.com/office/drawing/2014/main" id="{589F39DC-8765-5021-DD4E-DE365D4128B7}"/>
              </a:ext>
            </a:extLst>
          </p:cNvPr>
          <p:cNvSpPr/>
          <p:nvPr/>
        </p:nvSpPr>
        <p:spPr>
          <a:xfrm>
            <a:off x="8880103" y="2270782"/>
            <a:ext cx="920150" cy="920150"/>
          </a:xfrm>
          <a:prstGeom prst="star5">
            <a:avLst/>
          </a:prstGeom>
          <a:solidFill>
            <a:srgbClr val="FFD700"/>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9" name="Star: 5 Points 18">
            <a:extLst>
              <a:ext uri="{FF2B5EF4-FFF2-40B4-BE49-F238E27FC236}">
                <a16:creationId xmlns:a16="http://schemas.microsoft.com/office/drawing/2014/main" id="{589F39DC-8765-5021-DD4E-DE365D4128B7}"/>
              </a:ext>
            </a:extLst>
          </p:cNvPr>
          <p:cNvSpPr/>
          <p:nvPr/>
        </p:nvSpPr>
        <p:spPr>
          <a:xfrm>
            <a:off x="9856864" y="2269883"/>
            <a:ext cx="920150" cy="920150"/>
          </a:xfrm>
          <a:prstGeom prst="star5">
            <a:avLst/>
          </a:prstGeom>
          <a:solidFill>
            <a:schemeClr val="bg1"/>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GB"/>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21" name="Title 1">
            <a:extLst>
              <a:ext uri="{FF2B5EF4-FFF2-40B4-BE49-F238E27FC236}">
                <a16:creationId xmlns:a16="http://schemas.microsoft.com/office/drawing/2014/main" id="{77D48B4F-6025-31E3-9BBF-6A5AD0E01597}"/>
              </a:ext>
            </a:extLst>
          </p:cNvPr>
          <p:cNvSpPr>
            <a:spLocks noGrp="1"/>
          </p:cNvSpPr>
          <p:nvPr>
            <p:ph type="title"/>
          </p:nvPr>
        </p:nvSpPr>
        <p:spPr>
          <a:xfrm>
            <a:off x="1077362" y="720434"/>
            <a:ext cx="9950103" cy="946660"/>
          </a:xfrm>
        </p:spPr>
        <p:txBody>
          <a:bodyPr>
            <a:normAutofit/>
          </a:bodyPr>
          <a:lstStyle/>
          <a:p>
            <a:r>
              <a:rPr lang="en-GB" sz="3600" dirty="0"/>
              <a:t>Final Review</a:t>
            </a:r>
          </a:p>
        </p:txBody>
      </p:sp>
      <p:sp>
        <p:nvSpPr>
          <p:cNvPr id="22" name="TextBox 21">
            <a:extLst>
              <a:ext uri="{FF2B5EF4-FFF2-40B4-BE49-F238E27FC236}">
                <a16:creationId xmlns:a16="http://schemas.microsoft.com/office/drawing/2014/main" id="{B5C423BA-9454-98ED-DA44-096ADF5E204F}"/>
              </a:ext>
            </a:extLst>
          </p:cNvPr>
          <p:cNvSpPr txBox="1"/>
          <p:nvPr/>
        </p:nvSpPr>
        <p:spPr>
          <a:xfrm>
            <a:off x="1201119" y="3848746"/>
            <a:ext cx="105517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"11/10 would watch again and get inspired." – me</a:t>
            </a:r>
            <a:endParaRPr lang="en-US" dirty="0"/>
          </a:p>
          <a:p>
            <a:endParaRPr lang="en-GB" dirty="0"/>
          </a:p>
          <a:p>
            <a:r>
              <a:rPr lang="en-GB" dirty="0"/>
              <a:t>"Touched me to the core and made me sad." - Annirudh (Cybersecurity grad student)</a:t>
            </a:r>
          </a:p>
          <a:p>
            <a:endParaRPr lang="en-GB" dirty="0"/>
          </a:p>
          <a:p>
            <a:r>
              <a:rPr lang="en-GB" dirty="0"/>
              <a:t>"I loved the sea wave scene!" - Rushali (former CGT 540 student)</a:t>
            </a:r>
          </a:p>
          <a:p>
            <a:endParaRPr lang="en-GB" dirty="0"/>
          </a:p>
          <a:p>
            <a:r>
              <a:rPr lang="en-GB" dirty="0"/>
              <a:t>"The animation was really good!" - Nidhi (a newbie to animated stuff, CIT grad student)</a:t>
            </a:r>
          </a:p>
          <a:p>
            <a:endParaRPr lang="en-GB" dirty="0"/>
          </a:p>
        </p:txBody>
      </p:sp>
    </p:spTree>
    <p:extLst>
      <p:ext uri="{BB962C8B-B14F-4D97-AF65-F5344CB8AC3E}">
        <p14:creationId xmlns:p14="http://schemas.microsoft.com/office/powerpoint/2010/main" val="2824624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EC24213-FC04-4A18-A697-955F20C8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1527B533-6269-0F17-E0C3-EDA8542CE068}"/>
              </a:ext>
            </a:extLst>
          </p:cNvPr>
          <p:cNvPicPr>
            <a:picLocks noChangeAspect="1"/>
          </p:cNvPicPr>
          <p:nvPr/>
        </p:nvPicPr>
        <p:blipFill rotWithShape="1">
          <a:blip r:embed="rId2"/>
          <a:srcRect r="-2" b="6263"/>
          <a:stretch/>
        </p:blipFill>
        <p:spPr>
          <a:xfrm>
            <a:off x="1" y="10"/>
            <a:ext cx="12192000" cy="6857990"/>
          </a:xfrm>
          <a:prstGeom prst="rect">
            <a:avLst/>
          </a:prstGeom>
        </p:spPr>
      </p:pic>
      <p:sp>
        <p:nvSpPr>
          <p:cNvPr id="13" name="Rectangle 12">
            <a:extLst>
              <a:ext uri="{FF2B5EF4-FFF2-40B4-BE49-F238E27FC236}">
                <a16:creationId xmlns:a16="http://schemas.microsoft.com/office/drawing/2014/main" id="{C7846A0D-19A4-4F64-B17F-AB38D3F47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18322" y="-818321"/>
            <a:ext cx="6857999" cy="8494643"/>
          </a:xfrm>
          <a:prstGeom prst="rect">
            <a:avLst/>
          </a:prstGeom>
          <a:gradFill flip="none" rotWithShape="1">
            <a:gsLst>
              <a:gs pos="0">
                <a:srgbClr val="000000">
                  <a:alpha val="34902"/>
                </a:srgbClr>
              </a:gs>
              <a:gs pos="100000">
                <a:srgbClr val="000000">
                  <a:alpha val="0"/>
                </a:srgbClr>
              </a:gs>
              <a:gs pos="60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5D452016-FC31-C08D-E290-D06D00DD68E5}"/>
              </a:ext>
            </a:extLst>
          </p:cNvPr>
          <p:cNvSpPr>
            <a:spLocks noGrp="1"/>
          </p:cNvSpPr>
          <p:nvPr>
            <p:ph type="title"/>
          </p:nvPr>
        </p:nvSpPr>
        <p:spPr>
          <a:xfrm>
            <a:off x="1119518" y="353471"/>
            <a:ext cx="5086106" cy="2179552"/>
          </a:xfrm>
        </p:spPr>
        <p:txBody>
          <a:bodyPr vert="horz" lIns="91440" tIns="45720" rIns="91440" bIns="45720" rtlCol="0" anchor="b">
            <a:normAutofit/>
          </a:bodyPr>
          <a:lstStyle/>
          <a:p>
            <a:r>
              <a:rPr lang="en-US" b="1" kern="1200" dirty="0">
                <a:solidFill>
                  <a:srgbClr val="FFFFFF"/>
                </a:solidFill>
                <a:effectLst/>
                <a:latin typeface="+mj-lt"/>
                <a:ea typeface="+mj-ea"/>
                <a:cs typeface="+mj-cs"/>
              </a:rPr>
              <a:t>Questions</a:t>
            </a:r>
            <a:r>
              <a:rPr lang="en-US" dirty="0">
                <a:solidFill>
                  <a:srgbClr val="FFFFFF"/>
                </a:solidFill>
              </a:rPr>
              <a:t>/suggestions</a:t>
            </a:r>
            <a:r>
              <a:rPr lang="en-US" b="1" kern="1200" dirty="0">
                <a:solidFill>
                  <a:srgbClr val="FFFFFF"/>
                </a:solidFill>
                <a:effectLst/>
                <a:latin typeface="+mj-lt"/>
                <a:ea typeface="+mj-ea"/>
                <a:cs typeface="+mj-cs"/>
              </a:rPr>
              <a:t>?</a:t>
            </a:r>
          </a:p>
        </p:txBody>
      </p:sp>
      <p:sp>
        <p:nvSpPr>
          <p:cNvPr id="15" name="Freeform: Shape 14">
            <a:extLst>
              <a:ext uri="{FF2B5EF4-FFF2-40B4-BE49-F238E27FC236}">
                <a16:creationId xmlns:a16="http://schemas.microsoft.com/office/drawing/2014/main" id="{935F47D6-FD2F-4F0A-929E-3C0EEEF7D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0039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901EA4-6CA0-4A64-939C-F76E88D15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D39DE-F6DA-8BD7-A5D7-67A6CA0BE809}"/>
              </a:ext>
            </a:extLst>
          </p:cNvPr>
          <p:cNvSpPr>
            <a:spLocks noGrp="1"/>
          </p:cNvSpPr>
          <p:nvPr>
            <p:ph type="title"/>
          </p:nvPr>
        </p:nvSpPr>
        <p:spPr>
          <a:xfrm>
            <a:off x="1077362" y="720435"/>
            <a:ext cx="4855352" cy="1507375"/>
          </a:xfrm>
        </p:spPr>
        <p:txBody>
          <a:bodyPr>
            <a:normAutofit/>
          </a:bodyPr>
          <a:lstStyle/>
          <a:p>
            <a:r>
              <a:rPr lang="en-GB" dirty="0"/>
              <a:t>Thank You!</a:t>
            </a:r>
          </a:p>
        </p:txBody>
      </p:sp>
      <p:sp>
        <p:nvSpPr>
          <p:cNvPr id="3" name="Content Placeholder 2">
            <a:extLst>
              <a:ext uri="{FF2B5EF4-FFF2-40B4-BE49-F238E27FC236}">
                <a16:creationId xmlns:a16="http://schemas.microsoft.com/office/drawing/2014/main" id="{6ADB94A9-2901-4EC2-01C4-6E20E43683C5}"/>
              </a:ext>
            </a:extLst>
          </p:cNvPr>
          <p:cNvSpPr>
            <a:spLocks noGrp="1"/>
          </p:cNvSpPr>
          <p:nvPr>
            <p:ph idx="1"/>
          </p:nvPr>
        </p:nvSpPr>
        <p:spPr>
          <a:xfrm>
            <a:off x="1077362" y="2427316"/>
            <a:ext cx="4855352" cy="3513514"/>
          </a:xfrm>
        </p:spPr>
        <p:txBody>
          <a:bodyPr>
            <a:normAutofit/>
          </a:bodyPr>
          <a:lstStyle/>
          <a:p>
            <a:endParaRPr lang="en-GB"/>
          </a:p>
        </p:txBody>
      </p:sp>
      <p:sp>
        <p:nvSpPr>
          <p:cNvPr id="11" name="Freeform: Shape 10">
            <a:extLst>
              <a:ext uri="{FF2B5EF4-FFF2-40B4-BE49-F238E27FC236}">
                <a16:creationId xmlns:a16="http://schemas.microsoft.com/office/drawing/2014/main" id="{7E3B2BA1-50FC-4574-838F-AB0B5B93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3268" y="3431554"/>
            <a:ext cx="3488732" cy="3432751"/>
          </a:xfrm>
          <a:custGeom>
            <a:avLst/>
            <a:gdLst>
              <a:gd name="connsiteX0" fmla="*/ 3488731 w 3488732"/>
              <a:gd name="connsiteY0" fmla="*/ 0 h 3432751"/>
              <a:gd name="connsiteX1" fmla="*/ 3488732 w 3488732"/>
              <a:gd name="connsiteY1" fmla="*/ 0 h 3432751"/>
              <a:gd name="connsiteX2" fmla="*/ 3488732 w 3488732"/>
              <a:gd name="connsiteY2" fmla="*/ 3432751 h 3432751"/>
              <a:gd name="connsiteX3" fmla="*/ 0 w 3488732"/>
              <a:gd name="connsiteY3" fmla="*/ 3432751 h 3432751"/>
              <a:gd name="connsiteX4" fmla="*/ 0 w 3488732"/>
              <a:gd name="connsiteY4" fmla="*/ 3431630 h 3432751"/>
              <a:gd name="connsiteX5" fmla="*/ 80 w 3488732"/>
              <a:gd name="connsiteY5" fmla="*/ 3431628 h 3432751"/>
              <a:gd name="connsiteX6" fmla="*/ 7516 w 3488732"/>
              <a:gd name="connsiteY6" fmla="*/ 3431628 h 3432751"/>
              <a:gd name="connsiteX7" fmla="*/ 7516 w 3488732"/>
              <a:gd name="connsiteY7" fmla="*/ 3431443 h 3432751"/>
              <a:gd name="connsiteX8" fmla="*/ 179530 w 3488732"/>
              <a:gd name="connsiteY8" fmla="*/ 3427154 h 3432751"/>
              <a:gd name="connsiteX9" fmla="*/ 3484471 w 3488732"/>
              <a:gd name="connsiteY9" fmla="*/ 162232 h 3432751"/>
              <a:gd name="connsiteX10" fmla="*/ 3488328 w 3488732"/>
              <a:gd name="connsiteY10" fmla="*/ 6924 h 3432751"/>
              <a:gd name="connsiteX11" fmla="*/ 3488731 w 3488732"/>
              <a:gd name="connsiteY11" fmla="*/ 6924 h 343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88732" h="3432751">
                <a:moveTo>
                  <a:pt x="3488731" y="0"/>
                </a:moveTo>
                <a:lnTo>
                  <a:pt x="3488732" y="0"/>
                </a:lnTo>
                <a:lnTo>
                  <a:pt x="3488732" y="3432751"/>
                </a:lnTo>
                <a:lnTo>
                  <a:pt x="0" y="3432751"/>
                </a:lnTo>
                <a:lnTo>
                  <a:pt x="0" y="3431630"/>
                </a:lnTo>
                <a:lnTo>
                  <a:pt x="80" y="3431628"/>
                </a:lnTo>
                <a:lnTo>
                  <a:pt x="7516" y="3431628"/>
                </a:lnTo>
                <a:lnTo>
                  <a:pt x="7516" y="3431443"/>
                </a:lnTo>
                <a:lnTo>
                  <a:pt x="179530" y="3427154"/>
                </a:lnTo>
                <a:cubicBezTo>
                  <a:pt x="1965266" y="3337873"/>
                  <a:pt x="3396747" y="1924247"/>
                  <a:pt x="3484471" y="162232"/>
                </a:cubicBezTo>
                <a:lnTo>
                  <a:pt x="3488328" y="6924"/>
                </a:lnTo>
                <a:lnTo>
                  <a:pt x="3488731" y="692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White flowers on a green background">
            <a:extLst>
              <a:ext uri="{FF2B5EF4-FFF2-40B4-BE49-F238E27FC236}">
                <a16:creationId xmlns:a16="http://schemas.microsoft.com/office/drawing/2014/main" id="{14087995-D75F-A636-E2F0-2D8B4B675E06}"/>
              </a:ext>
            </a:extLst>
          </p:cNvPr>
          <p:cNvPicPr>
            <a:picLocks noChangeAspect="1"/>
          </p:cNvPicPr>
          <p:nvPr/>
        </p:nvPicPr>
        <p:blipFill rotWithShape="1">
          <a:blip r:embed="rId2"/>
          <a:srcRect l="26796" r="22463" b="1"/>
          <a:stretch/>
        </p:blipFill>
        <p:spPr>
          <a:xfrm>
            <a:off x="6967018" y="10"/>
            <a:ext cx="5224982" cy="6863174"/>
          </a:xfrm>
          <a:custGeom>
            <a:avLst/>
            <a:gdLst/>
            <a:ahLst/>
            <a:cxnLst/>
            <a:rect l="l" t="t" r="r" b="b"/>
            <a:pathLst>
              <a:path w="5224982" h="6846790">
                <a:moveTo>
                  <a:pt x="0" y="0"/>
                </a:moveTo>
                <a:lnTo>
                  <a:pt x="5224981" y="0"/>
                </a:lnTo>
                <a:lnTo>
                  <a:pt x="5224981" y="3414038"/>
                </a:lnTo>
                <a:lnTo>
                  <a:pt x="5224982" y="3414038"/>
                </a:lnTo>
                <a:lnTo>
                  <a:pt x="5224981" y="3414080"/>
                </a:lnTo>
                <a:lnTo>
                  <a:pt x="5224981" y="3430264"/>
                </a:lnTo>
                <a:lnTo>
                  <a:pt x="5224578" y="3430264"/>
                </a:lnTo>
                <a:lnTo>
                  <a:pt x="5220721" y="3585201"/>
                </a:lnTo>
                <a:cubicBezTo>
                  <a:pt x="5132997" y="5343007"/>
                  <a:pt x="3701516" y="6753257"/>
                  <a:pt x="1915780" y="6842324"/>
                </a:cubicBezTo>
                <a:lnTo>
                  <a:pt x="1743766" y="6846603"/>
                </a:lnTo>
                <a:lnTo>
                  <a:pt x="1743766" y="6846788"/>
                </a:lnTo>
                <a:lnTo>
                  <a:pt x="1736330" y="6846788"/>
                </a:lnTo>
                <a:lnTo>
                  <a:pt x="1736250" y="6846790"/>
                </a:lnTo>
                <a:lnTo>
                  <a:pt x="1736250" y="6846788"/>
                </a:lnTo>
                <a:lnTo>
                  <a:pt x="0" y="6846788"/>
                </a:lnTo>
                <a:close/>
              </a:path>
            </a:pathLst>
          </a:custGeom>
        </p:spPr>
      </p:pic>
    </p:spTree>
    <p:extLst>
      <p:ext uri="{BB962C8B-B14F-4D97-AF65-F5344CB8AC3E}">
        <p14:creationId xmlns:p14="http://schemas.microsoft.com/office/powerpoint/2010/main" val="2841388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347C-563B-B0F4-8EBD-37156B39FA70}"/>
              </a:ext>
            </a:extLst>
          </p:cNvPr>
          <p:cNvSpPr>
            <a:spLocks noGrp="1"/>
          </p:cNvSpPr>
          <p:nvPr>
            <p:ph type="title"/>
          </p:nvPr>
        </p:nvSpPr>
        <p:spPr/>
        <p:txBody>
          <a:bodyPr/>
          <a:lstStyle/>
          <a:p>
            <a:r>
              <a:rPr lang="en-GB" dirty="0"/>
              <a:t>Details</a:t>
            </a:r>
          </a:p>
        </p:txBody>
      </p:sp>
      <p:sp>
        <p:nvSpPr>
          <p:cNvPr id="3" name="Content Placeholder 2">
            <a:extLst>
              <a:ext uri="{FF2B5EF4-FFF2-40B4-BE49-F238E27FC236}">
                <a16:creationId xmlns:a16="http://schemas.microsoft.com/office/drawing/2014/main" id="{7A8E9AA3-203C-5B4F-4627-2BEC1CB6ED71}"/>
              </a:ext>
            </a:extLst>
          </p:cNvPr>
          <p:cNvSpPr>
            <a:spLocks noGrp="1"/>
          </p:cNvSpPr>
          <p:nvPr>
            <p:ph idx="1"/>
          </p:nvPr>
        </p:nvSpPr>
        <p:spPr/>
        <p:txBody>
          <a:bodyPr vert="horz" lIns="91440" tIns="45720" rIns="91440" bIns="45720" rtlCol="0" anchor="t">
            <a:normAutofit/>
          </a:bodyPr>
          <a:lstStyle/>
          <a:p>
            <a:r>
              <a:rPr lang="en-GB" dirty="0">
                <a:ea typeface="+mn-lt"/>
                <a:cs typeface="+mn-lt"/>
              </a:rPr>
              <a:t>Negative Space is a French 2017 Academy Awards nominated animated short </a:t>
            </a:r>
          </a:p>
          <a:p>
            <a:r>
              <a:rPr lang="en-GB" dirty="0">
                <a:ea typeface="+mn-lt"/>
                <a:cs typeface="+mn-lt"/>
              </a:rPr>
              <a:t>directed and written by Ru </a:t>
            </a:r>
            <a:r>
              <a:rPr lang="en-GB" dirty="0" err="1">
                <a:ea typeface="+mn-lt"/>
                <a:cs typeface="+mn-lt"/>
              </a:rPr>
              <a:t>Kuwahata</a:t>
            </a:r>
            <a:r>
              <a:rPr lang="en-GB" dirty="0">
                <a:ea typeface="+mn-lt"/>
                <a:cs typeface="+mn-lt"/>
              </a:rPr>
              <a:t> and Max Porter</a:t>
            </a:r>
          </a:p>
          <a:p>
            <a:r>
              <a:rPr lang="en-GB" dirty="0">
                <a:ea typeface="+mn-lt"/>
                <a:cs typeface="+mn-lt"/>
              </a:rPr>
              <a:t> This stop motion short is based on the poem “Negative Space” by Ron Koertge.</a:t>
            </a:r>
            <a:endParaRPr lang="en-GB"/>
          </a:p>
        </p:txBody>
      </p:sp>
    </p:spTree>
    <p:extLst>
      <p:ext uri="{BB962C8B-B14F-4D97-AF65-F5344CB8AC3E}">
        <p14:creationId xmlns:p14="http://schemas.microsoft.com/office/powerpoint/2010/main" val="2013030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B80D-91CD-DC4D-4C2A-4C7AE66FC4AB}"/>
              </a:ext>
            </a:extLst>
          </p:cNvPr>
          <p:cNvSpPr>
            <a:spLocks noGrp="1"/>
          </p:cNvSpPr>
          <p:nvPr>
            <p:ph type="title"/>
          </p:nvPr>
        </p:nvSpPr>
        <p:spPr/>
        <p:txBody>
          <a:bodyPr/>
          <a:lstStyle/>
          <a:p>
            <a:r>
              <a:rPr lang="en-GB" dirty="0"/>
              <a:t>Plot</a:t>
            </a:r>
          </a:p>
        </p:txBody>
      </p:sp>
      <p:sp>
        <p:nvSpPr>
          <p:cNvPr id="3" name="Content Placeholder 2">
            <a:extLst>
              <a:ext uri="{FF2B5EF4-FFF2-40B4-BE49-F238E27FC236}">
                <a16:creationId xmlns:a16="http://schemas.microsoft.com/office/drawing/2014/main" id="{0069EE06-2D98-9DFC-5423-34C8E12D4F70}"/>
              </a:ext>
            </a:extLst>
          </p:cNvPr>
          <p:cNvSpPr>
            <a:spLocks noGrp="1"/>
          </p:cNvSpPr>
          <p:nvPr>
            <p:ph idx="1"/>
          </p:nvPr>
        </p:nvSpPr>
        <p:spPr/>
        <p:txBody>
          <a:bodyPr vert="horz" lIns="91440" tIns="45720" rIns="91440" bIns="45720" rtlCol="0" anchor="t">
            <a:normAutofit/>
          </a:bodyPr>
          <a:lstStyle/>
          <a:p>
            <a:r>
              <a:rPr lang="en-GB" dirty="0">
                <a:ea typeface="+mn-lt"/>
                <a:cs typeface="+mn-lt"/>
              </a:rPr>
              <a:t>This short depicts a father-and-son relationship through the art of packing a suitcase</a:t>
            </a:r>
          </a:p>
          <a:p>
            <a:r>
              <a:rPr lang="en-GB" dirty="0">
                <a:ea typeface="+mn-lt"/>
                <a:cs typeface="+mn-lt"/>
              </a:rPr>
              <a:t>The son is preparing his luggage to go somewhere. In the end, it turns out that he was getting ready for his father’s funeral</a:t>
            </a:r>
          </a:p>
          <a:p>
            <a:r>
              <a:rPr lang="en-GB" dirty="0">
                <a:ea typeface="+mn-lt"/>
                <a:cs typeface="+mn-lt"/>
              </a:rPr>
              <a:t>Throughout the story, we get to know the son's bond with his father which they made while packing luggage for the father in the limited amount of time they were together</a:t>
            </a:r>
            <a:br>
              <a:rPr lang="en-GB" dirty="0">
                <a:ea typeface="+mn-lt"/>
                <a:cs typeface="+mn-lt"/>
              </a:rPr>
            </a:br>
            <a:endParaRPr lang="en-GB" dirty="0">
              <a:ea typeface="+mn-lt"/>
              <a:cs typeface="+mn-lt"/>
            </a:endParaRPr>
          </a:p>
        </p:txBody>
      </p:sp>
    </p:spTree>
    <p:extLst>
      <p:ext uri="{BB962C8B-B14F-4D97-AF65-F5344CB8AC3E}">
        <p14:creationId xmlns:p14="http://schemas.microsoft.com/office/powerpoint/2010/main" val="279560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845648E2-B946-43A1-80DE-C50CBBDF9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D97A3B-2B85-01E6-B9A9-5CD4158DCD75}"/>
              </a:ext>
            </a:extLst>
          </p:cNvPr>
          <p:cNvSpPr>
            <a:spLocks noGrp="1"/>
          </p:cNvSpPr>
          <p:nvPr>
            <p:ph type="title"/>
          </p:nvPr>
        </p:nvSpPr>
        <p:spPr>
          <a:xfrm>
            <a:off x="1084728" y="1554829"/>
            <a:ext cx="3795812" cy="689395"/>
          </a:xfrm>
        </p:spPr>
        <p:txBody>
          <a:bodyPr vert="horz" lIns="91440" tIns="45720" rIns="91440" bIns="45720" rtlCol="0" anchor="b">
            <a:normAutofit/>
          </a:bodyPr>
          <a:lstStyle/>
          <a:p>
            <a:r>
              <a:rPr lang="en-US"/>
              <a:t>Story Structure</a:t>
            </a:r>
          </a:p>
        </p:txBody>
      </p:sp>
      <p:sp>
        <p:nvSpPr>
          <p:cNvPr id="3" name="Content Placeholder 2">
            <a:extLst>
              <a:ext uri="{FF2B5EF4-FFF2-40B4-BE49-F238E27FC236}">
                <a16:creationId xmlns:a16="http://schemas.microsoft.com/office/drawing/2014/main" id="{7F02574B-E674-79F6-F0C3-711BEDB93F5C}"/>
              </a:ext>
            </a:extLst>
          </p:cNvPr>
          <p:cNvSpPr>
            <a:spLocks noGrp="1"/>
          </p:cNvSpPr>
          <p:nvPr>
            <p:ph idx="1"/>
          </p:nvPr>
        </p:nvSpPr>
        <p:spPr>
          <a:xfrm>
            <a:off x="1084728" y="2400829"/>
            <a:ext cx="4040227" cy="3457980"/>
          </a:xfrm>
        </p:spPr>
        <p:txBody>
          <a:bodyPr vert="horz" lIns="91440" tIns="45720" rIns="91440" bIns="45720" rtlCol="0" anchor="t">
            <a:normAutofit/>
          </a:bodyPr>
          <a:lstStyle/>
          <a:p>
            <a:pPr marL="0" indent="0">
              <a:buNone/>
            </a:pPr>
            <a:r>
              <a:rPr lang="en-US" b="1" dirty="0"/>
              <a:t>1st Act:</a:t>
            </a:r>
            <a:r>
              <a:rPr lang="en-US" dirty="0"/>
              <a:t> We get introduced to the main character and his know how of luggage packing</a:t>
            </a:r>
          </a:p>
          <a:p>
            <a:pPr marL="0" indent="0">
              <a:buNone/>
            </a:pPr>
            <a:r>
              <a:rPr lang="en-US" b="1" dirty="0"/>
              <a:t>2nd Act:</a:t>
            </a:r>
            <a:r>
              <a:rPr lang="en-US" dirty="0"/>
              <a:t> The character backstory  and relationship with his dad</a:t>
            </a:r>
          </a:p>
          <a:p>
            <a:pPr marL="0" indent="0">
              <a:buNone/>
            </a:pPr>
            <a:r>
              <a:rPr lang="en-US" b="1" dirty="0"/>
              <a:t>3rd Act:</a:t>
            </a:r>
            <a:r>
              <a:rPr lang="en-US" dirty="0"/>
              <a:t> Funeral of his father </a:t>
            </a:r>
          </a:p>
        </p:txBody>
      </p:sp>
      <p:sp>
        <p:nvSpPr>
          <p:cNvPr id="13" name="Freeform: Shape 12">
            <a:extLst>
              <a:ext uri="{FF2B5EF4-FFF2-40B4-BE49-F238E27FC236}">
                <a16:creationId xmlns:a16="http://schemas.microsoft.com/office/drawing/2014/main" id="{EA06546B-3E90-4E24-BD32-C6BFD1CD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3"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Diagram&#10;&#10;Description automatically generated">
            <a:extLst>
              <a:ext uri="{FF2B5EF4-FFF2-40B4-BE49-F238E27FC236}">
                <a16:creationId xmlns:a16="http://schemas.microsoft.com/office/drawing/2014/main" id="{2304091F-15DF-95EE-2905-D4758FB3FDBD}"/>
              </a:ext>
            </a:extLst>
          </p:cNvPr>
          <p:cNvPicPr>
            <a:picLocks noChangeAspect="1"/>
          </p:cNvPicPr>
          <p:nvPr/>
        </p:nvPicPr>
        <p:blipFill>
          <a:blip r:embed="rId3"/>
          <a:stretch>
            <a:fillRect/>
          </a:stretch>
        </p:blipFill>
        <p:spPr>
          <a:xfrm>
            <a:off x="5816082" y="1557535"/>
            <a:ext cx="5309118" cy="3742928"/>
          </a:xfrm>
          <a:prstGeom prst="rect">
            <a:avLst/>
          </a:prstGeom>
        </p:spPr>
      </p:pic>
    </p:spTree>
    <p:extLst>
      <p:ext uri="{BB962C8B-B14F-4D97-AF65-F5344CB8AC3E}">
        <p14:creationId xmlns:p14="http://schemas.microsoft.com/office/powerpoint/2010/main" val="273150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7D75E7E-9923-4012-B95A-A95CDCF7D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2CADD853-B4E0-4508-BEF1-ADEFA149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7391" y="-4377390"/>
            <a:ext cx="3437222" cy="12192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5" descr="A picture containing building, outdoor, city&#10;&#10;Description automatically generated">
            <a:extLst>
              <a:ext uri="{FF2B5EF4-FFF2-40B4-BE49-F238E27FC236}">
                <a16:creationId xmlns:a16="http://schemas.microsoft.com/office/drawing/2014/main" id="{289BCCEF-2712-BEF2-A453-49DA15C3A190}"/>
              </a:ext>
            </a:extLst>
          </p:cNvPr>
          <p:cNvPicPr>
            <a:picLocks noChangeAspect="1"/>
          </p:cNvPicPr>
          <p:nvPr/>
        </p:nvPicPr>
        <p:blipFill>
          <a:blip r:embed="rId2"/>
          <a:stretch>
            <a:fillRect/>
          </a:stretch>
        </p:blipFill>
        <p:spPr>
          <a:xfrm>
            <a:off x="6162136" y="327107"/>
            <a:ext cx="5403011" cy="2825106"/>
          </a:xfrm>
          <a:prstGeom prst="rect">
            <a:avLst/>
          </a:prstGeom>
        </p:spPr>
      </p:pic>
      <p:pic>
        <p:nvPicPr>
          <p:cNvPr id="17" name="Picture 6" descr="A picture containing indoor, floor&#10;&#10;Description automatically generated">
            <a:extLst>
              <a:ext uri="{FF2B5EF4-FFF2-40B4-BE49-F238E27FC236}">
                <a16:creationId xmlns:a16="http://schemas.microsoft.com/office/drawing/2014/main" id="{9B204021-0A0E-F104-F1A3-C45ACC9C31D9}"/>
              </a:ext>
            </a:extLst>
          </p:cNvPr>
          <p:cNvPicPr>
            <a:picLocks noChangeAspect="1"/>
          </p:cNvPicPr>
          <p:nvPr/>
        </p:nvPicPr>
        <p:blipFill>
          <a:blip r:embed="rId3"/>
          <a:stretch>
            <a:fillRect/>
          </a:stretch>
        </p:blipFill>
        <p:spPr>
          <a:xfrm>
            <a:off x="6162136" y="3582912"/>
            <a:ext cx="5403011" cy="2797685"/>
          </a:xfrm>
          <a:prstGeom prst="rect">
            <a:avLst/>
          </a:prstGeom>
        </p:spPr>
      </p:pic>
      <p:pic>
        <p:nvPicPr>
          <p:cNvPr id="19" name="Picture 7" descr="A picture containing floor, indoor, laying, tiled&#10;&#10;Description automatically generated">
            <a:extLst>
              <a:ext uri="{FF2B5EF4-FFF2-40B4-BE49-F238E27FC236}">
                <a16:creationId xmlns:a16="http://schemas.microsoft.com/office/drawing/2014/main" id="{A29DA294-E71C-3DF8-2CF3-5E5DB80E1323}"/>
              </a:ext>
            </a:extLst>
          </p:cNvPr>
          <p:cNvPicPr>
            <a:picLocks noChangeAspect="1"/>
          </p:cNvPicPr>
          <p:nvPr/>
        </p:nvPicPr>
        <p:blipFill>
          <a:blip r:embed="rId4"/>
          <a:stretch>
            <a:fillRect/>
          </a:stretch>
        </p:blipFill>
        <p:spPr>
          <a:xfrm>
            <a:off x="698740" y="322899"/>
            <a:ext cx="5316747" cy="2804767"/>
          </a:xfrm>
          <a:prstGeom prst="rect">
            <a:avLst/>
          </a:prstGeom>
        </p:spPr>
      </p:pic>
      <p:pic>
        <p:nvPicPr>
          <p:cNvPr id="21" name="Picture 8" descr="A picture containing text, indoor, furniture&#10;&#10;Description automatically generated">
            <a:extLst>
              <a:ext uri="{FF2B5EF4-FFF2-40B4-BE49-F238E27FC236}">
                <a16:creationId xmlns:a16="http://schemas.microsoft.com/office/drawing/2014/main" id="{71571317-903C-8036-580B-3707E9C3D0CF}"/>
              </a:ext>
            </a:extLst>
          </p:cNvPr>
          <p:cNvPicPr>
            <a:picLocks noChangeAspect="1"/>
          </p:cNvPicPr>
          <p:nvPr/>
        </p:nvPicPr>
        <p:blipFill>
          <a:blip r:embed="rId5"/>
          <a:stretch>
            <a:fillRect/>
          </a:stretch>
        </p:blipFill>
        <p:spPr>
          <a:xfrm>
            <a:off x="641231" y="3580599"/>
            <a:ext cx="5374256" cy="2802313"/>
          </a:xfrm>
          <a:prstGeom prst="rect">
            <a:avLst/>
          </a:prstGeom>
        </p:spPr>
      </p:pic>
      <p:sp>
        <p:nvSpPr>
          <p:cNvPr id="2" name="Title 1">
            <a:extLst>
              <a:ext uri="{FF2B5EF4-FFF2-40B4-BE49-F238E27FC236}">
                <a16:creationId xmlns:a16="http://schemas.microsoft.com/office/drawing/2014/main" id="{5BB454CC-9751-042E-B4CA-52CE3EF70803}"/>
              </a:ext>
            </a:extLst>
          </p:cNvPr>
          <p:cNvSpPr>
            <a:spLocks noGrp="1"/>
          </p:cNvSpPr>
          <p:nvPr>
            <p:ph type="title"/>
          </p:nvPr>
        </p:nvSpPr>
        <p:spPr>
          <a:xfrm>
            <a:off x="704083" y="2592224"/>
            <a:ext cx="8658842" cy="1109326"/>
          </a:xfrm>
        </p:spPr>
        <p:txBody>
          <a:bodyPr vert="horz" lIns="91440" tIns="45720" rIns="91440" bIns="45720" rtlCol="0" anchor="b">
            <a:normAutofit/>
          </a:bodyPr>
          <a:lstStyle/>
          <a:p>
            <a:pPr>
              <a:lnSpc>
                <a:spcPct val="100000"/>
              </a:lnSpc>
            </a:pPr>
            <a:r>
              <a:rPr lang="en-US" dirty="0"/>
              <a:t>Techniques:</a:t>
            </a:r>
            <a:br>
              <a:rPr lang="en-US" dirty="0"/>
            </a:br>
            <a:r>
              <a:rPr lang="en-US" dirty="0"/>
              <a:t>Staging</a:t>
            </a:r>
          </a:p>
        </p:txBody>
      </p:sp>
    </p:spTree>
    <p:extLst>
      <p:ext uri="{BB962C8B-B14F-4D97-AF65-F5344CB8AC3E}">
        <p14:creationId xmlns:p14="http://schemas.microsoft.com/office/powerpoint/2010/main" val="174379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7D75E7E-9923-4012-B95A-A95CDCF7D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54CC-9751-042E-B4CA-52CE3EF70803}"/>
              </a:ext>
            </a:extLst>
          </p:cNvPr>
          <p:cNvSpPr>
            <a:spLocks noGrp="1"/>
          </p:cNvSpPr>
          <p:nvPr>
            <p:ph type="title"/>
          </p:nvPr>
        </p:nvSpPr>
        <p:spPr>
          <a:xfrm>
            <a:off x="1739253" y="4116224"/>
            <a:ext cx="8658842" cy="1109326"/>
          </a:xfrm>
        </p:spPr>
        <p:txBody>
          <a:bodyPr vert="horz" lIns="91440" tIns="45720" rIns="91440" bIns="45720" rtlCol="0" anchor="b">
            <a:normAutofit/>
          </a:bodyPr>
          <a:lstStyle/>
          <a:p>
            <a:pPr>
              <a:lnSpc>
                <a:spcPct val="100000"/>
              </a:lnSpc>
            </a:pPr>
            <a:r>
              <a:rPr lang="en-US" dirty="0"/>
              <a:t>Techniques:</a:t>
            </a:r>
            <a:br>
              <a:rPr lang="en-US"/>
            </a:br>
            <a:r>
              <a:rPr lang="en-US" dirty="0"/>
              <a:t>Anticipation</a:t>
            </a:r>
          </a:p>
        </p:txBody>
      </p:sp>
      <p:sp>
        <p:nvSpPr>
          <p:cNvPr id="11" name="Rectangle 15">
            <a:extLst>
              <a:ext uri="{FF2B5EF4-FFF2-40B4-BE49-F238E27FC236}">
                <a16:creationId xmlns:a16="http://schemas.microsoft.com/office/drawing/2014/main" id="{2CADD853-B4E0-4508-BEF1-ADEFA149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7391" y="-4377390"/>
            <a:ext cx="3437222" cy="12192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descr="A picture containing indoor, window, bedroom, furniture&#10;&#10;Description automatically generated">
            <a:extLst>
              <a:ext uri="{FF2B5EF4-FFF2-40B4-BE49-F238E27FC236}">
                <a16:creationId xmlns:a16="http://schemas.microsoft.com/office/drawing/2014/main" id="{7AE2ABFE-06E1-1AAF-6B56-CB6B2343F6AE}"/>
              </a:ext>
            </a:extLst>
          </p:cNvPr>
          <p:cNvPicPr>
            <a:picLocks noChangeAspect="1"/>
          </p:cNvPicPr>
          <p:nvPr/>
        </p:nvPicPr>
        <p:blipFill>
          <a:blip r:embed="rId2"/>
          <a:stretch>
            <a:fillRect/>
          </a:stretch>
        </p:blipFill>
        <p:spPr>
          <a:xfrm>
            <a:off x="722505" y="974374"/>
            <a:ext cx="2496412" cy="1326704"/>
          </a:xfrm>
          <a:prstGeom prst="rect">
            <a:avLst/>
          </a:prstGeom>
        </p:spPr>
      </p:pic>
      <p:pic>
        <p:nvPicPr>
          <p:cNvPr id="7" name="Picture 7">
            <a:extLst>
              <a:ext uri="{FF2B5EF4-FFF2-40B4-BE49-F238E27FC236}">
                <a16:creationId xmlns:a16="http://schemas.microsoft.com/office/drawing/2014/main" id="{E0C3616E-F4E6-AD07-6813-EB0040440E36}"/>
              </a:ext>
            </a:extLst>
          </p:cNvPr>
          <p:cNvPicPr>
            <a:picLocks noChangeAspect="1"/>
          </p:cNvPicPr>
          <p:nvPr/>
        </p:nvPicPr>
        <p:blipFill>
          <a:blip r:embed="rId3"/>
          <a:stretch>
            <a:fillRect/>
          </a:stretch>
        </p:blipFill>
        <p:spPr>
          <a:xfrm>
            <a:off x="8803533" y="968480"/>
            <a:ext cx="2496412" cy="1301055"/>
          </a:xfrm>
          <a:prstGeom prst="rect">
            <a:avLst/>
          </a:prstGeom>
        </p:spPr>
      </p:pic>
      <p:pic>
        <p:nvPicPr>
          <p:cNvPr id="4" name="Picture 4">
            <a:extLst>
              <a:ext uri="{FF2B5EF4-FFF2-40B4-BE49-F238E27FC236}">
                <a16:creationId xmlns:a16="http://schemas.microsoft.com/office/drawing/2014/main" id="{576F6F61-270F-C687-C18D-F69C553A63DD}"/>
              </a:ext>
            </a:extLst>
          </p:cNvPr>
          <p:cNvPicPr>
            <a:picLocks noGrp="1" noChangeAspect="1"/>
          </p:cNvPicPr>
          <p:nvPr>
            <p:ph idx="1"/>
          </p:nvPr>
        </p:nvPicPr>
        <p:blipFill>
          <a:blip r:embed="rId4"/>
          <a:stretch>
            <a:fillRect/>
          </a:stretch>
        </p:blipFill>
        <p:spPr>
          <a:xfrm>
            <a:off x="3411749" y="964541"/>
            <a:ext cx="2438903" cy="1313880"/>
          </a:xfrm>
          <a:prstGeom prst="rect">
            <a:avLst/>
          </a:prstGeom>
        </p:spPr>
      </p:pic>
      <p:pic>
        <p:nvPicPr>
          <p:cNvPr id="5" name="Picture 5">
            <a:extLst>
              <a:ext uri="{FF2B5EF4-FFF2-40B4-BE49-F238E27FC236}">
                <a16:creationId xmlns:a16="http://schemas.microsoft.com/office/drawing/2014/main" id="{D16A5D43-4F45-217A-BCCF-F8FEFBC52081}"/>
              </a:ext>
            </a:extLst>
          </p:cNvPr>
          <p:cNvPicPr>
            <a:picLocks noChangeAspect="1"/>
          </p:cNvPicPr>
          <p:nvPr/>
        </p:nvPicPr>
        <p:blipFill>
          <a:blip r:embed="rId5"/>
          <a:stretch>
            <a:fillRect/>
          </a:stretch>
        </p:blipFill>
        <p:spPr>
          <a:xfrm>
            <a:off x="6100041" y="970420"/>
            <a:ext cx="2525265" cy="1302121"/>
          </a:xfrm>
          <a:prstGeom prst="rect">
            <a:avLst/>
          </a:prstGeom>
        </p:spPr>
      </p:pic>
    </p:spTree>
    <p:extLst>
      <p:ext uri="{BB962C8B-B14F-4D97-AF65-F5344CB8AC3E}">
        <p14:creationId xmlns:p14="http://schemas.microsoft.com/office/powerpoint/2010/main" val="95187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7D75E7E-9923-4012-B95A-A95CDCF7D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54CC-9751-042E-B4CA-52CE3EF70803}"/>
              </a:ext>
            </a:extLst>
          </p:cNvPr>
          <p:cNvSpPr>
            <a:spLocks noGrp="1"/>
          </p:cNvSpPr>
          <p:nvPr>
            <p:ph type="title"/>
          </p:nvPr>
        </p:nvSpPr>
        <p:spPr>
          <a:xfrm>
            <a:off x="1739253" y="4116224"/>
            <a:ext cx="8658842" cy="1109326"/>
          </a:xfrm>
        </p:spPr>
        <p:txBody>
          <a:bodyPr vert="horz" lIns="91440" tIns="45720" rIns="91440" bIns="45720" rtlCol="0" anchor="b">
            <a:normAutofit/>
          </a:bodyPr>
          <a:lstStyle/>
          <a:p>
            <a:pPr>
              <a:lnSpc>
                <a:spcPct val="100000"/>
              </a:lnSpc>
            </a:pPr>
            <a:r>
              <a:rPr lang="en-US" dirty="0"/>
              <a:t>Techniques:</a:t>
            </a:r>
            <a:br>
              <a:rPr lang="en-US" dirty="0"/>
            </a:br>
            <a:r>
              <a:rPr lang="en-US" dirty="0"/>
              <a:t>Appeal</a:t>
            </a:r>
          </a:p>
        </p:txBody>
      </p:sp>
      <p:sp>
        <p:nvSpPr>
          <p:cNvPr id="11" name="Rectangle 15">
            <a:extLst>
              <a:ext uri="{FF2B5EF4-FFF2-40B4-BE49-F238E27FC236}">
                <a16:creationId xmlns:a16="http://schemas.microsoft.com/office/drawing/2014/main" id="{2CADD853-B4E0-4508-BEF1-ADEFA149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7391" y="-4377390"/>
            <a:ext cx="3437222" cy="12192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7">
            <a:extLst>
              <a:ext uri="{FF2B5EF4-FFF2-40B4-BE49-F238E27FC236}">
                <a16:creationId xmlns:a16="http://schemas.microsoft.com/office/drawing/2014/main" id="{1149AD0E-6B3F-2C2C-7B94-7E308D8E1321}"/>
              </a:ext>
            </a:extLst>
          </p:cNvPr>
          <p:cNvSpPr>
            <a:spLocks noGrp="1"/>
          </p:cNvSpPr>
          <p:nvPr>
            <p:ph idx="1"/>
          </p:nvPr>
        </p:nvSpPr>
        <p:spPr/>
        <p:txBody>
          <a:bodyPr/>
          <a:lstStyle/>
          <a:p>
            <a:endParaRPr lang="en-GB"/>
          </a:p>
        </p:txBody>
      </p:sp>
      <p:sp>
        <p:nvSpPr>
          <p:cNvPr id="12" name="TextBox 11">
            <a:extLst>
              <a:ext uri="{FF2B5EF4-FFF2-40B4-BE49-F238E27FC236}">
                <a16:creationId xmlns:a16="http://schemas.microsoft.com/office/drawing/2014/main" id="{EB69F40F-B12C-50EE-53AB-DA7D2021A382}"/>
              </a:ext>
            </a:extLst>
          </p:cNvPr>
          <p:cNvSpPr txBox="1"/>
          <p:nvPr/>
        </p:nvSpPr>
        <p:spPr>
          <a:xfrm>
            <a:off x="1783078" y="791617"/>
            <a:ext cx="929295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ea typeface="+mn-lt"/>
                <a:cs typeface="+mn-lt"/>
              </a:rPr>
              <a:t>In my opinion, the appeal of the characters is a bit underwhelming</a:t>
            </a:r>
          </a:p>
          <a:p>
            <a:endParaRPr lang="en-GB" sz="2800" dirty="0">
              <a:ea typeface="+mn-lt"/>
              <a:cs typeface="+mn-lt"/>
            </a:endParaRPr>
          </a:p>
          <a:p>
            <a:r>
              <a:rPr lang="en-GB" sz="2800" dirty="0">
                <a:ea typeface="+mn-lt"/>
                <a:cs typeface="+mn-lt"/>
              </a:rPr>
              <a:t>All the adult characters look more or like the same. </a:t>
            </a:r>
            <a:endParaRPr lang="en-GB" sz="2800"/>
          </a:p>
        </p:txBody>
      </p:sp>
    </p:spTree>
    <p:extLst>
      <p:ext uri="{BB962C8B-B14F-4D97-AF65-F5344CB8AC3E}">
        <p14:creationId xmlns:p14="http://schemas.microsoft.com/office/powerpoint/2010/main" val="2790324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7D75E7E-9923-4012-B95A-A95CDCF7D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54CC-9751-042E-B4CA-52CE3EF70803}"/>
              </a:ext>
            </a:extLst>
          </p:cNvPr>
          <p:cNvSpPr>
            <a:spLocks noGrp="1"/>
          </p:cNvSpPr>
          <p:nvPr>
            <p:ph type="title"/>
          </p:nvPr>
        </p:nvSpPr>
        <p:spPr>
          <a:xfrm>
            <a:off x="1739253" y="4116224"/>
            <a:ext cx="8658842" cy="1109326"/>
          </a:xfrm>
        </p:spPr>
        <p:txBody>
          <a:bodyPr vert="horz" lIns="91440" tIns="45720" rIns="91440" bIns="45720" rtlCol="0" anchor="b">
            <a:normAutofit/>
          </a:bodyPr>
          <a:lstStyle/>
          <a:p>
            <a:pPr>
              <a:lnSpc>
                <a:spcPct val="100000"/>
              </a:lnSpc>
            </a:pPr>
            <a:r>
              <a:rPr lang="en-US" dirty="0"/>
              <a:t>Techniques:</a:t>
            </a:r>
            <a:br>
              <a:rPr lang="en-US" dirty="0"/>
            </a:br>
            <a:r>
              <a:rPr lang="en-US" dirty="0"/>
              <a:t>Secondary Action</a:t>
            </a:r>
          </a:p>
        </p:txBody>
      </p:sp>
      <p:sp>
        <p:nvSpPr>
          <p:cNvPr id="11" name="Rectangle 15">
            <a:extLst>
              <a:ext uri="{FF2B5EF4-FFF2-40B4-BE49-F238E27FC236}">
                <a16:creationId xmlns:a16="http://schemas.microsoft.com/office/drawing/2014/main" id="{2CADD853-B4E0-4508-BEF1-ADEFA149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7391" y="-4377390"/>
            <a:ext cx="3437222" cy="12192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C8BE739F-E42D-6050-1BC3-A58F38873C10}"/>
              </a:ext>
            </a:extLst>
          </p:cNvPr>
          <p:cNvPicPr>
            <a:picLocks noChangeAspect="1"/>
          </p:cNvPicPr>
          <p:nvPr/>
        </p:nvPicPr>
        <p:blipFill>
          <a:blip r:embed="rId2"/>
          <a:stretch>
            <a:fillRect/>
          </a:stretch>
        </p:blipFill>
        <p:spPr>
          <a:xfrm>
            <a:off x="339305" y="759306"/>
            <a:ext cx="3663350" cy="1903202"/>
          </a:xfrm>
          <a:prstGeom prst="rect">
            <a:avLst/>
          </a:prstGeom>
        </p:spPr>
      </p:pic>
      <p:pic>
        <p:nvPicPr>
          <p:cNvPr id="4" name="Picture 4">
            <a:extLst>
              <a:ext uri="{FF2B5EF4-FFF2-40B4-BE49-F238E27FC236}">
                <a16:creationId xmlns:a16="http://schemas.microsoft.com/office/drawing/2014/main" id="{249C5067-A97E-EB57-3ECB-FD908F9C7D15}"/>
              </a:ext>
            </a:extLst>
          </p:cNvPr>
          <p:cNvPicPr>
            <a:picLocks noChangeAspect="1"/>
          </p:cNvPicPr>
          <p:nvPr/>
        </p:nvPicPr>
        <p:blipFill>
          <a:blip r:embed="rId3"/>
          <a:stretch>
            <a:fillRect/>
          </a:stretch>
        </p:blipFill>
        <p:spPr>
          <a:xfrm>
            <a:off x="4225955" y="759215"/>
            <a:ext cx="3696957" cy="1903382"/>
          </a:xfrm>
          <a:prstGeom prst="rect">
            <a:avLst/>
          </a:prstGeom>
        </p:spPr>
      </p:pic>
      <p:pic>
        <p:nvPicPr>
          <p:cNvPr id="5" name="Picture 5" descr="A picture containing dirty&#10;&#10;Description automatically generated">
            <a:extLst>
              <a:ext uri="{FF2B5EF4-FFF2-40B4-BE49-F238E27FC236}">
                <a16:creationId xmlns:a16="http://schemas.microsoft.com/office/drawing/2014/main" id="{E5BD6776-D377-128A-BC54-C28D1D6B9FA7}"/>
              </a:ext>
            </a:extLst>
          </p:cNvPr>
          <p:cNvPicPr>
            <a:picLocks noChangeAspect="1"/>
          </p:cNvPicPr>
          <p:nvPr/>
        </p:nvPicPr>
        <p:blipFill>
          <a:blip r:embed="rId4"/>
          <a:stretch>
            <a:fillRect/>
          </a:stretch>
        </p:blipFill>
        <p:spPr>
          <a:xfrm>
            <a:off x="8150975" y="759305"/>
            <a:ext cx="3668203" cy="1903202"/>
          </a:xfrm>
          <a:prstGeom prst="rect">
            <a:avLst/>
          </a:prstGeom>
        </p:spPr>
      </p:pic>
    </p:spTree>
    <p:extLst>
      <p:ext uri="{BB962C8B-B14F-4D97-AF65-F5344CB8AC3E}">
        <p14:creationId xmlns:p14="http://schemas.microsoft.com/office/powerpoint/2010/main" val="268610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11">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13">
            <a:extLst>
              <a:ext uri="{FF2B5EF4-FFF2-40B4-BE49-F238E27FC236}">
                <a16:creationId xmlns:a16="http://schemas.microsoft.com/office/drawing/2014/main" id="{07D75E7E-9923-4012-B95A-A95CDCF7D6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454CC-9751-042E-B4CA-52CE3EF70803}"/>
              </a:ext>
            </a:extLst>
          </p:cNvPr>
          <p:cNvSpPr>
            <a:spLocks noGrp="1"/>
          </p:cNvSpPr>
          <p:nvPr>
            <p:ph type="title"/>
          </p:nvPr>
        </p:nvSpPr>
        <p:spPr>
          <a:xfrm>
            <a:off x="1739253" y="4116224"/>
            <a:ext cx="8658842" cy="1109326"/>
          </a:xfrm>
        </p:spPr>
        <p:txBody>
          <a:bodyPr vert="horz" lIns="91440" tIns="45720" rIns="91440" bIns="45720" rtlCol="0" anchor="b">
            <a:normAutofit/>
          </a:bodyPr>
          <a:lstStyle/>
          <a:p>
            <a:pPr>
              <a:lnSpc>
                <a:spcPct val="100000"/>
              </a:lnSpc>
            </a:pPr>
            <a:r>
              <a:rPr lang="en-US" dirty="0"/>
              <a:t>Techniques:</a:t>
            </a:r>
            <a:br>
              <a:rPr lang="en-US" dirty="0"/>
            </a:br>
            <a:r>
              <a:rPr lang="en-US" dirty="0"/>
              <a:t>Timing</a:t>
            </a:r>
          </a:p>
        </p:txBody>
      </p:sp>
      <p:sp>
        <p:nvSpPr>
          <p:cNvPr id="11" name="Rectangle 15">
            <a:extLst>
              <a:ext uri="{FF2B5EF4-FFF2-40B4-BE49-F238E27FC236}">
                <a16:creationId xmlns:a16="http://schemas.microsoft.com/office/drawing/2014/main" id="{2CADD853-B4E0-4508-BEF1-ADEFA149C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377391" y="-4377390"/>
            <a:ext cx="3437222" cy="1219200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B69F40F-B12C-50EE-53AB-DA7D2021A382}"/>
              </a:ext>
            </a:extLst>
          </p:cNvPr>
          <p:cNvSpPr txBox="1"/>
          <p:nvPr/>
        </p:nvSpPr>
        <p:spPr>
          <a:xfrm>
            <a:off x="1783078" y="791617"/>
            <a:ext cx="929295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ea typeface="+mn-lt"/>
                <a:cs typeface="+mn-lt"/>
              </a:rPr>
              <a:t>Exquisite timing for everything. </a:t>
            </a:r>
            <a:endParaRPr lang="en-US" dirty="0">
              <a:ea typeface="+mn-lt"/>
              <a:cs typeface="+mn-lt"/>
            </a:endParaRPr>
          </a:p>
          <a:p>
            <a:endParaRPr lang="en-GB" sz="2800" dirty="0">
              <a:ea typeface="+mn-lt"/>
              <a:cs typeface="+mn-lt"/>
            </a:endParaRPr>
          </a:p>
          <a:p>
            <a:r>
              <a:rPr lang="en-GB" sz="2800" dirty="0">
                <a:ea typeface="+mn-lt"/>
                <a:cs typeface="+mn-lt"/>
              </a:rPr>
              <a:t>The animations start and end at proper times. It is not a drag to look at and the camera cuts and scene transitions are natural.</a:t>
            </a:r>
            <a:endParaRPr lang="en-US">
              <a:ea typeface="+mn-lt"/>
              <a:cs typeface="+mn-lt"/>
            </a:endParaRPr>
          </a:p>
        </p:txBody>
      </p:sp>
    </p:spTree>
    <p:extLst>
      <p:ext uri="{BB962C8B-B14F-4D97-AF65-F5344CB8AC3E}">
        <p14:creationId xmlns:p14="http://schemas.microsoft.com/office/powerpoint/2010/main" val="1142844951"/>
      </p:ext>
    </p:extLst>
  </p:cSld>
  <p:clrMapOvr>
    <a:masterClrMapping/>
  </p:clrMapOvr>
</p:sld>
</file>

<file path=ppt/theme/theme1.xml><?xml version="1.0" encoding="utf-8"?>
<a:theme xmlns:a="http://schemas.openxmlformats.org/drawingml/2006/main" name="BlocksVTI">
  <a:themeElements>
    <a:clrScheme name="AnalogousFromRegularSeedRightStep">
      <a:dk1>
        <a:srgbClr val="000000"/>
      </a:dk1>
      <a:lt1>
        <a:srgbClr val="FFFFFF"/>
      </a:lt1>
      <a:dk2>
        <a:srgbClr val="41242E"/>
      </a:dk2>
      <a:lt2>
        <a:srgbClr val="E2E8E7"/>
      </a:lt2>
      <a:accent1>
        <a:srgbClr val="E72940"/>
      </a:accent1>
      <a:accent2>
        <a:srgbClr val="D55017"/>
      </a:accent2>
      <a:accent3>
        <a:srgbClr val="CC9C24"/>
      </a:accent3>
      <a:accent4>
        <a:srgbClr val="99AD13"/>
      </a:accent4>
      <a:accent5>
        <a:srgbClr val="65B821"/>
      </a:accent5>
      <a:accent6>
        <a:srgbClr val="1BBD15"/>
      </a:accent6>
      <a:hlink>
        <a:srgbClr val="309286"/>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BlocksVTI</vt:lpstr>
      <vt:lpstr>Negative Space</vt:lpstr>
      <vt:lpstr>Details</vt:lpstr>
      <vt:lpstr>Plot</vt:lpstr>
      <vt:lpstr>Story Structure</vt:lpstr>
      <vt:lpstr>Techniques: Staging</vt:lpstr>
      <vt:lpstr>Techniques: Anticipation</vt:lpstr>
      <vt:lpstr>Techniques: Appeal</vt:lpstr>
      <vt:lpstr>Techniques: Secondary Action</vt:lpstr>
      <vt:lpstr>Techniques: Timing</vt:lpstr>
      <vt:lpstr>Review</vt:lpstr>
      <vt:lpstr>PowerPoint Presentation</vt:lpstr>
      <vt:lpstr>PowerPoint Presentation</vt:lpstr>
      <vt:lpstr>PowerPoint Presentation</vt:lpstr>
      <vt:lpstr>PowerPoint Presentation</vt:lpstr>
      <vt:lpstr>PowerPoint Presentation</vt:lpstr>
      <vt:lpstr>Final Review</vt:lpstr>
      <vt:lpstr>Questions/suggestions?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452</cp:revision>
  <dcterms:created xsi:type="dcterms:W3CDTF">2022-09-27T19:47:40Z</dcterms:created>
  <dcterms:modified xsi:type="dcterms:W3CDTF">2022-09-27T21:59:27Z</dcterms:modified>
</cp:coreProperties>
</file>